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8" r:id="rId3"/>
    <p:sldId id="29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81" r:id="rId13"/>
  </p:sldIdLst>
  <p:sldSz cx="12192000" cy="6858000"/>
  <p:notesSz cx="6858000" cy="9144000"/>
  <p:embeddedFontLst>
    <p:embeddedFont>
      <p:font typeface="나눔스퀘어 Bold" panose="020B0600000101010101" pitchFamily="34" charset="-127"/>
      <p:bold r:id="rId14"/>
    </p:embeddedFont>
    <p:embeddedFont>
      <p:font typeface="나눔스퀘어 ExtraBold" panose="020B0600000101010101" pitchFamily="34" charset="-127"/>
      <p:bold r:id="rId15"/>
    </p:embeddedFont>
    <p:embeddedFont>
      <p:font typeface="나눔스퀘어_ac Light" panose="020B0600000101010101" pitchFamily="34" charset="-127"/>
      <p:regular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NanumBarunGothicOTF" panose="02020603020101020101" pitchFamily="18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603"/>
    <a:srgbClr val="FCA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681"/>
  </p:normalViewPr>
  <p:slideViewPr>
    <p:cSldViewPr snapToGrid="0">
      <p:cViewPr varScale="1">
        <p:scale>
          <a:sx n="116" d="100"/>
          <a:sy n="116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BE8FA-7B24-9006-D6DA-0715311BF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7CAB28-0638-C33C-6FD4-405CC171D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F60D6-C945-FB7B-7060-340A885D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3B3CF-EFC2-276A-D2FE-6A0D6402D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69F62-65D6-CFFF-81ED-404DF6CE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57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BA9D4-0B5D-AE61-BE79-88BE68EA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57A895-A8D3-6412-8372-D54E0A633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D5A30-9C56-AEF4-4AD0-A4B7BDD6C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8D5F56-4173-553A-A74D-1360EAA4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7C887-1569-FBE3-611E-06DFDAE2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1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AB7DF1-8874-B47A-BA35-938ABC069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44CA8B-D644-29D3-D635-D702CAB4D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52E6F4-9DEF-81E3-9486-9977EDDA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FF0F4F-7582-6850-28B5-123F457A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A7F8B-DC1D-C6F6-2FB1-1D422948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73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5B7FA-4BAF-F743-35B7-188B5F63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32C68-6D28-5382-81CA-21F93847B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AA73A7-9D34-5E21-499A-4420797D4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7D029-DEB8-491B-21E8-576D1359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805CF-7A29-BFE1-F229-148DF7CE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4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42550-EC79-B842-5903-B28D63321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088890-5584-55A7-F5F1-E153AF0F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4E3C2-E0F0-50C0-7EF6-EED8C01B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9A137-986D-6121-E75C-27AFB0BB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EA5EB4-C1C6-BE0C-389F-EA09B7CD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46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5B86F-FCFE-F1FD-C6E5-8612B8D2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90775-ED00-3663-E57E-9F56FDE16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8D6660-33C2-92BF-9FF0-5FB2984F6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167191-D340-4832-EFE2-6AC966A6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B6952B-8353-8DC8-B1F6-99AFDDAB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36FC74-4C38-05EB-5B99-0E97DB67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5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FF72A-A6DB-7657-FD43-22DD08A3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AB68C-25B2-D94F-3531-AF6A504C2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654ADC-E4D9-DFCD-5DC4-2801B387A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72C537-E437-CE64-CD3F-45C765F42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8ADD1B-829C-79E9-81F8-E8336B64F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D6E0B0-CBD8-100B-6E54-E5371BC2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87D4B9-A78F-8682-0753-AAD9FA4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91FD23-7F9E-0CC4-8D74-66363ED9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6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D2CC5-8456-6FC8-0F02-2AD4D6A4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137AC0-85ED-770A-C799-745CBD0C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63CE83-A893-FF94-03EE-B1327C7F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38863A-2FE1-3F02-FEB7-70375F44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1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ABFEC7-59A4-2CCC-8E2C-62F4AE80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EA1823-74D5-87B7-4007-232EE168C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3E041-9396-0B92-B392-750A3495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AB93C-4714-3576-19A6-E4A43540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0E05E-340F-743D-A8A9-2CA1DB52B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FEFCED-84DD-BE2A-F200-25311148E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CFCA3C-4F75-0408-B33B-188315D3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076066-C0B8-B25F-B119-9681156E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A88E0-B550-2104-07EC-695288D8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0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FAF70-BAA2-A3BE-5B22-1B43F7A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943FA0-BF8C-5B50-DDE0-C6662E3BF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6E466-8941-AF9C-ADE4-B4EDD43FA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364D45-62BD-204E-F696-59B5A086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17BDD3-043F-ADF2-9811-A118D465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CD7298-E566-9C6F-CC04-4FF45655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3B9224-623D-0C6A-1A17-BC92796C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E44E9B-3721-8C88-CC00-C0DE724A3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39BB8A-E4EB-792A-0128-D077A0DBB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FADE65-51D9-4D9D-8914-66B218C37D29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66F61-8761-399F-DF2C-955102817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958E77-801A-E159-DE5A-D103DAA6C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6C55C7-1E34-4E8A-B136-C4678D676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2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5078985-6FD3-1CE8-40F1-FEF7DE58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62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3BE3C-96D6-286C-EBBE-9843D7F0F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F2837DB-75CA-7310-4924-738A79F5504F}"/>
              </a:ext>
            </a:extLst>
          </p:cNvPr>
          <p:cNvSpPr txBox="1"/>
          <p:nvPr/>
        </p:nvSpPr>
        <p:spPr>
          <a:xfrm>
            <a:off x="50800" y="321513"/>
            <a:ext cx="810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 Manager</a:t>
            </a:r>
            <a:endParaRPr lang="ko-KR" altLang="en-US" sz="7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2A782-04F4-9E49-8D7F-5DFC7E781053}"/>
              </a:ext>
            </a:extLst>
          </p:cNvPr>
          <p:cNvSpPr txBox="1"/>
          <p:nvPr/>
        </p:nvSpPr>
        <p:spPr>
          <a:xfrm>
            <a:off x="88900" y="1214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알고리즘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021B68-28D5-1EE1-4003-A509969554BA}"/>
              </a:ext>
            </a:extLst>
          </p:cNvPr>
          <p:cNvSpPr/>
          <p:nvPr/>
        </p:nvSpPr>
        <p:spPr>
          <a:xfrm>
            <a:off x="1780775" y="266700"/>
            <a:ext cx="10188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84BFB-52FA-CCEA-B4F6-6EB8C723813B}"/>
              </a:ext>
            </a:extLst>
          </p:cNvPr>
          <p:cNvSpPr txBox="1"/>
          <p:nvPr/>
        </p:nvSpPr>
        <p:spPr>
          <a:xfrm>
            <a:off x="190146" y="1433314"/>
            <a:ext cx="11354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리소스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관리와 같은 주요 기능들을 책임 분리 원칙에 따라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기능별로 분리하여 설계했습니다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이러한 매니저들을 효율적으로 관리하기 위해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싱글톤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패턴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퍼사드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패턴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적용한 게임 매니저를 구현했습니다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매니저는 다양한 기능을 단일 진입점으로 제공하여 시스템의 복잡도를 낮추고 사용성을 향상시켰습니다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 하위 시스템의 초기화를 순차적으로 수행함으로써 시스템의 안정성을 보장했습니다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이를 통해 각 매니저들이 필요한 시점에 정확히 초기화되고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의존성 문제를 최소화할 수 있었습니다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58FA60-12D6-95B5-8F08-65849447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78483"/>
            <a:ext cx="5691315" cy="31901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71845C-46AE-DE78-CA2B-C8A21A5B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46" y="3796154"/>
            <a:ext cx="5520242" cy="28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3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8A217-0AFA-0A59-F812-5529EE6B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944C31-1FFA-3B8B-BB28-8DD8C761359B}"/>
              </a:ext>
            </a:extLst>
          </p:cNvPr>
          <p:cNvSpPr txBox="1"/>
          <p:nvPr/>
        </p:nvSpPr>
        <p:spPr>
          <a:xfrm>
            <a:off x="50800" y="321513"/>
            <a:ext cx="1149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Asynchronous Processing Method</a:t>
            </a:r>
            <a:endParaRPr lang="ko-KR" altLang="en-US" sz="7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A7AD6-57FF-E43A-B8C7-07499C03D580}"/>
              </a:ext>
            </a:extLst>
          </p:cNvPr>
          <p:cNvSpPr txBox="1"/>
          <p:nvPr/>
        </p:nvSpPr>
        <p:spPr>
          <a:xfrm>
            <a:off x="88900" y="1214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알고리즘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8BD8BA-9692-C628-8226-73BD1050E6E6}"/>
              </a:ext>
            </a:extLst>
          </p:cNvPr>
          <p:cNvSpPr/>
          <p:nvPr/>
        </p:nvSpPr>
        <p:spPr>
          <a:xfrm>
            <a:off x="1780775" y="266700"/>
            <a:ext cx="10188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AE995-89E8-D7EA-7891-173C7D434301}"/>
              </a:ext>
            </a:extLst>
          </p:cNvPr>
          <p:cNvSpPr txBox="1"/>
          <p:nvPr/>
        </p:nvSpPr>
        <p:spPr>
          <a:xfrm>
            <a:off x="88900" y="2531623"/>
            <a:ext cx="11354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기술들의 재사용 시간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지속 회복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연속 공격 같은 게임 플레이 중 빈번하게 발생하는 이벤트를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 루프와 독립적으로 처리하기 위해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비동기 처리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도입했습니다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또한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 생성과 같은 복잡하고 시간이 많이 소요되는 작업도 비동기적으로 처리하여 로딩 중에 발생할 수 있는 지연을 최소화했습니다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이를 통해 메인 스레드의 부하를 줄이고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게임이 끊김 없이 부드럽게 동작하도록 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4" name="그림 3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6DFBB33-554A-AB1C-7681-125B96F71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5"/>
          <a:stretch/>
        </p:blipFill>
        <p:spPr>
          <a:xfrm>
            <a:off x="256876" y="3865479"/>
            <a:ext cx="5131130" cy="2809100"/>
          </a:xfrm>
          <a:prstGeom prst="rect">
            <a:avLst/>
          </a:prstGeom>
        </p:spPr>
      </p:pic>
      <p:pic>
        <p:nvPicPr>
          <p:cNvPr id="5" name="그림 4" descr="스크린샷, 멀티미디어 소프트웨어, PC 게임, 소프트웨어이(가) 표시된 사진&#10;&#10;자동 생성된 설명">
            <a:extLst>
              <a:ext uri="{FF2B5EF4-FFF2-40B4-BE49-F238E27FC236}">
                <a16:creationId xmlns:a16="http://schemas.microsoft.com/office/drawing/2014/main" id="{6F39F3C2-4671-A90D-148D-B254F0842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5479"/>
            <a:ext cx="4986567" cy="28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36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62EB9C-EB0A-2A43-579A-BCE013C14345}"/>
              </a:ext>
            </a:extLst>
          </p:cNvPr>
          <p:cNvSpPr/>
          <p:nvPr/>
        </p:nvSpPr>
        <p:spPr>
          <a:xfrm>
            <a:off x="2698750" y="1425654"/>
            <a:ext cx="6794500" cy="3552746"/>
          </a:xfrm>
          <a:prstGeom prst="rect">
            <a:avLst/>
          </a:prstGeom>
          <a:noFill/>
          <a:ln w="127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A023FB-D3FE-0DD1-FD95-50442407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2" y="1731753"/>
            <a:ext cx="10967655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8A0AA4-1AAB-0207-3343-C2E9873F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133472"/>
            <a:ext cx="2638425" cy="2638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3BC493-00B0-4D9A-55A3-4804C39EA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086" y="1038222"/>
            <a:ext cx="2490789" cy="24907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B1B297-0619-88BC-4928-B285C855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605" y="964403"/>
            <a:ext cx="2638425" cy="2638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5794C3-600A-7D5C-2ADC-AD64AF039D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607" t="20278" r="40369" b="78056"/>
          <a:stretch>
            <a:fillRect/>
          </a:stretch>
        </p:blipFill>
        <p:spPr>
          <a:xfrm>
            <a:off x="219076" y="3862387"/>
            <a:ext cx="3240000" cy="87765"/>
          </a:xfrm>
          <a:custGeom>
            <a:avLst/>
            <a:gdLst>
              <a:gd name="connsiteX0" fmla="*/ 57150 w 4219575"/>
              <a:gd name="connsiteY0" fmla="*/ 0 h 114300"/>
              <a:gd name="connsiteX1" fmla="*/ 4162425 w 4219575"/>
              <a:gd name="connsiteY1" fmla="*/ 0 h 114300"/>
              <a:gd name="connsiteX2" fmla="*/ 4219575 w 4219575"/>
              <a:gd name="connsiteY2" fmla="*/ 57150 h 114300"/>
              <a:gd name="connsiteX3" fmla="*/ 4162425 w 4219575"/>
              <a:gd name="connsiteY3" fmla="*/ 114300 h 114300"/>
              <a:gd name="connsiteX4" fmla="*/ 57150 w 4219575"/>
              <a:gd name="connsiteY4" fmla="*/ 114300 h 114300"/>
              <a:gd name="connsiteX5" fmla="*/ 0 w 4219575"/>
              <a:gd name="connsiteY5" fmla="*/ 57150 h 114300"/>
              <a:gd name="connsiteX6" fmla="*/ 57150 w 4219575"/>
              <a:gd name="connsiteY6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9575" h="114300">
                <a:moveTo>
                  <a:pt x="57150" y="0"/>
                </a:moveTo>
                <a:lnTo>
                  <a:pt x="4162425" y="0"/>
                </a:lnTo>
                <a:cubicBezTo>
                  <a:pt x="4193988" y="0"/>
                  <a:pt x="4219575" y="25587"/>
                  <a:pt x="4219575" y="57150"/>
                </a:cubicBezTo>
                <a:cubicBezTo>
                  <a:pt x="4219575" y="88713"/>
                  <a:pt x="4193988" y="114300"/>
                  <a:pt x="4162425" y="114300"/>
                </a:cubicBezTo>
                <a:lnTo>
                  <a:pt x="57150" y="114300"/>
                </a:lnTo>
                <a:cubicBezTo>
                  <a:pt x="25587" y="114300"/>
                  <a:pt x="0" y="88713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3E6864-D8AF-5F37-FF30-870A27A985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648" t="41389" r="8328" b="56944"/>
          <a:stretch>
            <a:fillRect/>
          </a:stretch>
        </p:blipFill>
        <p:spPr>
          <a:xfrm>
            <a:off x="8605089" y="3862386"/>
            <a:ext cx="3240000" cy="87765"/>
          </a:xfrm>
          <a:custGeom>
            <a:avLst/>
            <a:gdLst>
              <a:gd name="connsiteX0" fmla="*/ 57150 w 4219575"/>
              <a:gd name="connsiteY0" fmla="*/ 0 h 114300"/>
              <a:gd name="connsiteX1" fmla="*/ 4162425 w 4219575"/>
              <a:gd name="connsiteY1" fmla="*/ 0 h 114300"/>
              <a:gd name="connsiteX2" fmla="*/ 4219575 w 4219575"/>
              <a:gd name="connsiteY2" fmla="*/ 57150 h 114300"/>
              <a:gd name="connsiteX3" fmla="*/ 4162425 w 4219575"/>
              <a:gd name="connsiteY3" fmla="*/ 114300 h 114300"/>
              <a:gd name="connsiteX4" fmla="*/ 57150 w 4219575"/>
              <a:gd name="connsiteY4" fmla="*/ 114300 h 114300"/>
              <a:gd name="connsiteX5" fmla="*/ 0 w 4219575"/>
              <a:gd name="connsiteY5" fmla="*/ 57150 h 114300"/>
              <a:gd name="connsiteX6" fmla="*/ 57150 w 4219575"/>
              <a:gd name="connsiteY6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9575" h="114300">
                <a:moveTo>
                  <a:pt x="57150" y="0"/>
                </a:moveTo>
                <a:lnTo>
                  <a:pt x="4162425" y="0"/>
                </a:lnTo>
                <a:cubicBezTo>
                  <a:pt x="4193988" y="0"/>
                  <a:pt x="4219575" y="25587"/>
                  <a:pt x="4219575" y="57150"/>
                </a:cubicBezTo>
                <a:cubicBezTo>
                  <a:pt x="4219575" y="88713"/>
                  <a:pt x="4193988" y="114300"/>
                  <a:pt x="4162425" y="114300"/>
                </a:cubicBezTo>
                <a:lnTo>
                  <a:pt x="57150" y="114300"/>
                </a:lnTo>
                <a:cubicBezTo>
                  <a:pt x="25587" y="114300"/>
                  <a:pt x="0" y="88713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7208D9-3C3A-014F-6CBE-541D4D49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736" t="75972" r="48241" b="22361"/>
          <a:stretch>
            <a:fillRect/>
          </a:stretch>
        </p:blipFill>
        <p:spPr>
          <a:xfrm>
            <a:off x="4476000" y="3870211"/>
            <a:ext cx="3240000" cy="87765"/>
          </a:xfrm>
          <a:custGeom>
            <a:avLst/>
            <a:gdLst>
              <a:gd name="connsiteX0" fmla="*/ 57150 w 4219575"/>
              <a:gd name="connsiteY0" fmla="*/ 0 h 114300"/>
              <a:gd name="connsiteX1" fmla="*/ 4162425 w 4219575"/>
              <a:gd name="connsiteY1" fmla="*/ 0 h 114300"/>
              <a:gd name="connsiteX2" fmla="*/ 4219575 w 4219575"/>
              <a:gd name="connsiteY2" fmla="*/ 57150 h 114300"/>
              <a:gd name="connsiteX3" fmla="*/ 4162425 w 4219575"/>
              <a:gd name="connsiteY3" fmla="*/ 114300 h 114300"/>
              <a:gd name="connsiteX4" fmla="*/ 57150 w 4219575"/>
              <a:gd name="connsiteY4" fmla="*/ 114300 h 114300"/>
              <a:gd name="connsiteX5" fmla="*/ 0 w 4219575"/>
              <a:gd name="connsiteY5" fmla="*/ 57150 h 114300"/>
              <a:gd name="connsiteX6" fmla="*/ 57150 w 4219575"/>
              <a:gd name="connsiteY6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9575" h="114300">
                <a:moveTo>
                  <a:pt x="57150" y="0"/>
                </a:moveTo>
                <a:lnTo>
                  <a:pt x="4162425" y="0"/>
                </a:lnTo>
                <a:cubicBezTo>
                  <a:pt x="4193988" y="0"/>
                  <a:pt x="4219575" y="25587"/>
                  <a:pt x="4219575" y="57150"/>
                </a:cubicBezTo>
                <a:cubicBezTo>
                  <a:pt x="4219575" y="88713"/>
                  <a:pt x="4193988" y="114300"/>
                  <a:pt x="4162425" y="114300"/>
                </a:cubicBezTo>
                <a:lnTo>
                  <a:pt x="57150" y="114300"/>
                </a:lnTo>
                <a:cubicBezTo>
                  <a:pt x="25587" y="114300"/>
                  <a:pt x="0" y="88713"/>
                  <a:pt x="0" y="57150"/>
                </a:cubicBezTo>
                <a:cubicBezTo>
                  <a:pt x="0" y="25587"/>
                  <a:pt x="25587" y="0"/>
                  <a:pt x="57150" y="0"/>
                </a:cubicBez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897644-E119-4422-3C21-46B5DA80FF78}"/>
              </a:ext>
            </a:extLst>
          </p:cNvPr>
          <p:cNvSpPr txBox="1"/>
          <p:nvPr/>
        </p:nvSpPr>
        <p:spPr>
          <a:xfrm>
            <a:off x="1077076" y="431482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홍석희</a:t>
            </a:r>
            <a:endParaRPr lang="ko-KR" altLang="en-US" sz="3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4C2A4-1105-FBA1-2566-9559127FE58F}"/>
              </a:ext>
            </a:extLst>
          </p:cNvPr>
          <p:cNvSpPr txBox="1"/>
          <p:nvPr/>
        </p:nvSpPr>
        <p:spPr>
          <a:xfrm>
            <a:off x="5407817" y="431482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이관희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54A810-1085-EE0A-7C2F-781288074A51}"/>
              </a:ext>
            </a:extLst>
          </p:cNvPr>
          <p:cNvSpPr txBox="1"/>
          <p:nvPr/>
        </p:nvSpPr>
        <p:spPr>
          <a:xfrm>
            <a:off x="9738558" y="431482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채성찬</a:t>
            </a:r>
            <a:endParaRPr lang="ko-KR" altLang="en-US" sz="3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71D4AC-367B-E2FB-C59E-F287C35F11D6}"/>
              </a:ext>
            </a:extLst>
          </p:cNvPr>
          <p:cNvSpPr txBox="1"/>
          <p:nvPr/>
        </p:nvSpPr>
        <p:spPr>
          <a:xfrm>
            <a:off x="1077076" y="397702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조장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9B537E-BFC4-07F7-9907-C2B65864DE8B}"/>
              </a:ext>
            </a:extLst>
          </p:cNvPr>
          <p:cNvSpPr txBox="1"/>
          <p:nvPr/>
        </p:nvSpPr>
        <p:spPr>
          <a:xfrm>
            <a:off x="5407817" y="397702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조원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6E1C5-80E6-9195-9159-C68BB49A362B}"/>
              </a:ext>
            </a:extLst>
          </p:cNvPr>
          <p:cNvSpPr txBox="1"/>
          <p:nvPr/>
        </p:nvSpPr>
        <p:spPr>
          <a:xfrm>
            <a:off x="9738558" y="397702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조원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3F808-1CF7-3710-8B67-A4DF9D615B9C}"/>
              </a:ext>
            </a:extLst>
          </p:cNvPr>
          <p:cNvSpPr txBox="1"/>
          <p:nvPr/>
        </p:nvSpPr>
        <p:spPr>
          <a:xfrm>
            <a:off x="499053" y="5216696"/>
            <a:ext cx="2960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·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맵 생성 알고리즘 개발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·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몬스터 생성 관리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D87A23-3FED-264F-077D-CD2C3645DE12}"/>
              </a:ext>
            </a:extLst>
          </p:cNvPr>
          <p:cNvSpPr txBox="1"/>
          <p:nvPr/>
        </p:nvSpPr>
        <p:spPr>
          <a:xfrm>
            <a:off x="4615988" y="5216696"/>
            <a:ext cx="2960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·</a:t>
            </a:r>
            <a:r>
              <a:rPr lang="ko-KR" altLang="en-US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게임기획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endParaRPr lang="en-US" altLang="ko-KR" sz="2000" dirty="0">
              <a:solidFill>
                <a:srgbClr val="212529"/>
              </a:solidFill>
              <a:effectLst/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·UI</a:t>
            </a:r>
            <a:r>
              <a:rPr lang="ko-KR" altLang="en-US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파트 개발 및 관리</a:t>
            </a:r>
            <a:endParaRPr lang="ko-KR" altLang="en-US" sz="20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B7EF77-A2BF-71CE-5A92-000923101CBC}"/>
              </a:ext>
            </a:extLst>
          </p:cNvPr>
          <p:cNvSpPr txBox="1"/>
          <p:nvPr/>
        </p:nvSpPr>
        <p:spPr>
          <a:xfrm>
            <a:off x="8732923" y="5216695"/>
            <a:ext cx="3320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·</a:t>
            </a:r>
            <a:r>
              <a:rPr lang="ko-KR" altLang="en-US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플레이어</a:t>
            </a:r>
            <a:r>
              <a:rPr lang="en-US" altLang="ko-KR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몬스터 시스템</a:t>
            </a:r>
            <a:endParaRPr lang="en-US" altLang="ko-KR" sz="2000" dirty="0">
              <a:solidFill>
                <a:srgbClr val="212529"/>
              </a:solidFill>
              <a:effectLst/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212529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설계 및 구현</a:t>
            </a:r>
            <a:endParaRPr lang="en-US" altLang="ko-KR" sz="20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endParaRPr lang="en-US" altLang="ko-KR" sz="2000" dirty="0">
              <a:solidFill>
                <a:srgbClr val="212529"/>
              </a:solidFill>
              <a:effectLst/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·</a:t>
            </a:r>
            <a:r>
              <a:rPr lang="ko-KR" altLang="en-US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몬스터 </a:t>
            </a:r>
            <a:r>
              <a:rPr lang="en-US" altLang="ko-KR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AI </a:t>
            </a:r>
            <a:r>
              <a:rPr lang="ko-KR" altLang="en-US" sz="2000" dirty="0">
                <a:solidFill>
                  <a:srgbClr val="212529"/>
                </a:solidFill>
                <a:effectLst/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알고리즘 개발</a:t>
            </a:r>
            <a:endParaRPr lang="ko-KR" altLang="en-US" sz="20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37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927EC-739E-07C2-D9C0-186BAD93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70A8F2-13E8-A6E2-76A8-3A64E7F2216C}"/>
              </a:ext>
            </a:extLst>
          </p:cNvPr>
          <p:cNvSpPr txBox="1"/>
          <p:nvPr/>
        </p:nvSpPr>
        <p:spPr>
          <a:xfrm>
            <a:off x="0" y="11236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4C61A6-6E92-D3CE-0389-D5B9F7889F0F}"/>
              </a:ext>
            </a:extLst>
          </p:cNvPr>
          <p:cNvSpPr/>
          <p:nvPr/>
        </p:nvSpPr>
        <p:spPr>
          <a:xfrm>
            <a:off x="1238250" y="266700"/>
            <a:ext cx="1072705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6EEA2F-A066-8E34-AB14-C845585D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002049"/>
            <a:ext cx="11595100" cy="520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7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14BA77-9453-677D-F6BB-24ACB254D5F6}"/>
              </a:ext>
            </a:extLst>
          </p:cNvPr>
          <p:cNvSpPr txBox="1"/>
          <p:nvPr/>
        </p:nvSpPr>
        <p:spPr>
          <a:xfrm>
            <a:off x="3136900" y="619600"/>
            <a:ext cx="8601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Real-time</a:t>
            </a:r>
          </a:p>
          <a:p>
            <a:r>
              <a:rPr lang="en-US" altLang="ko-KR" sz="48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collection and Analysis</a:t>
            </a:r>
            <a:endParaRPr lang="ko-KR" altLang="en-US" sz="48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54BCB-C1F1-A71F-F41D-686FFA628A1B}"/>
              </a:ext>
            </a:extLst>
          </p:cNvPr>
          <p:cNvSpPr txBox="1"/>
          <p:nvPr/>
        </p:nvSpPr>
        <p:spPr>
          <a:xfrm>
            <a:off x="88900" y="121458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</a:p>
        </p:txBody>
      </p:sp>
      <p:pic>
        <p:nvPicPr>
          <p:cNvPr id="10" name="Picture 2" descr="Data Analytics for Businesses: A Complete Guide">
            <a:extLst>
              <a:ext uri="{FF2B5EF4-FFF2-40B4-BE49-F238E27FC236}">
                <a16:creationId xmlns:a16="http://schemas.microsoft.com/office/drawing/2014/main" id="{6CF13A71-186F-229A-3BE5-FA72538A5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8" t="30973" r="20402"/>
          <a:stretch/>
        </p:blipFill>
        <p:spPr bwMode="auto">
          <a:xfrm>
            <a:off x="238124" y="2567524"/>
            <a:ext cx="26384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ata Analytics for Businesses: A Complete Guide">
            <a:extLst>
              <a:ext uri="{FF2B5EF4-FFF2-40B4-BE49-F238E27FC236}">
                <a16:creationId xmlns:a16="http://schemas.microsoft.com/office/drawing/2014/main" id="{0343D7CE-FBE6-C503-293C-7A7171272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8" r="20402" b="69027"/>
          <a:stretch/>
        </p:blipFill>
        <p:spPr bwMode="auto">
          <a:xfrm>
            <a:off x="238124" y="666810"/>
            <a:ext cx="2638425" cy="17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756CCF-07CD-5F6C-5F67-9597C4BB63ED}"/>
              </a:ext>
            </a:extLst>
          </p:cNvPr>
          <p:cNvSpPr/>
          <p:nvPr/>
        </p:nvSpPr>
        <p:spPr>
          <a:xfrm>
            <a:off x="1238250" y="266700"/>
            <a:ext cx="10727055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B5B7BD-1C7A-18BB-9C33-8D2F3811F331}"/>
              </a:ext>
            </a:extLst>
          </p:cNvPr>
          <p:cNvSpPr txBox="1"/>
          <p:nvPr/>
        </p:nvSpPr>
        <p:spPr>
          <a:xfrm>
            <a:off x="3136901" y="2567524"/>
            <a:ext cx="860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플레이어의 행동 데이터를 실시간으로 수집하고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주요 행동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(Parry, Dash, Run)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빈도를 기반으로 비율을 계산합니다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144526-7915-B172-1BBE-93DA6628D29A}"/>
              </a:ext>
            </a:extLst>
          </p:cNvPr>
          <p:cNvSpPr/>
          <p:nvPr/>
        </p:nvSpPr>
        <p:spPr>
          <a:xfrm>
            <a:off x="3277975" y="3582591"/>
            <a:ext cx="8640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A6C73-3A81-BAD2-ABC5-B9618C70AFE4}"/>
              </a:ext>
            </a:extLst>
          </p:cNvPr>
          <p:cNvSpPr txBox="1"/>
          <p:nvPr/>
        </p:nvSpPr>
        <p:spPr>
          <a:xfrm>
            <a:off x="3136900" y="3770928"/>
            <a:ext cx="105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B553D1-6BC9-C847-D4D0-A15536CCE550}"/>
              </a:ext>
            </a:extLst>
          </p:cNvPr>
          <p:cNvSpPr txBox="1"/>
          <p:nvPr/>
        </p:nvSpPr>
        <p:spPr>
          <a:xfrm>
            <a:off x="3136900" y="4481331"/>
            <a:ext cx="383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 타입에 따른 동적 맵 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7D5A16-1743-6F82-C2F8-632A715377E8}"/>
              </a:ext>
            </a:extLst>
          </p:cNvPr>
          <p:cNvSpPr txBox="1"/>
          <p:nvPr/>
        </p:nvSpPr>
        <p:spPr>
          <a:xfrm>
            <a:off x="7147126" y="3770928"/>
            <a:ext cx="105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8B7BC8-1232-4953-FC12-42B369BACAB6}"/>
              </a:ext>
            </a:extLst>
          </p:cNvPr>
          <p:cNvSpPr txBox="1"/>
          <p:nvPr/>
        </p:nvSpPr>
        <p:spPr>
          <a:xfrm>
            <a:off x="7232651" y="4481331"/>
            <a:ext cx="383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몬스터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데이터 조정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0459C-A45A-C420-1A58-94ED5ACFC90F}"/>
              </a:ext>
            </a:extLst>
          </p:cNvPr>
          <p:cNvSpPr txBox="1"/>
          <p:nvPr/>
        </p:nvSpPr>
        <p:spPr>
          <a:xfrm>
            <a:off x="3105151" y="4993281"/>
            <a:ext cx="412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분석한 플레이어 타입을 기반으로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맵의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지형 요소를 동적으로 변경하여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타입에 적합한 플레이 환경을 제공합니다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36B343-1550-B83B-8F20-741F65188E51}"/>
              </a:ext>
            </a:extLst>
          </p:cNvPr>
          <p:cNvSpPr txBox="1"/>
          <p:nvPr/>
        </p:nvSpPr>
        <p:spPr>
          <a:xfrm>
            <a:off x="7232650" y="4957346"/>
            <a:ext cx="4959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 타입에 따라 몬스터의 행동 패턴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속도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공격 방식을 조정해 난이도와 플레이의 다양성을 추구합니다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 기능들은 게임의 개인화와 몰입감을 높이며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전략적 선택에 따른 다양한 경험을 제공합니다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71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87626-F318-6AD7-7B58-94D328741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544B96-1E8B-CA82-88C2-5B8F09D01782}"/>
              </a:ext>
            </a:extLst>
          </p:cNvPr>
          <p:cNvSpPr txBox="1"/>
          <p:nvPr/>
        </p:nvSpPr>
        <p:spPr>
          <a:xfrm>
            <a:off x="88900" y="482366"/>
            <a:ext cx="8601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BSP</a:t>
            </a:r>
          </a:p>
          <a:p>
            <a:r>
              <a:rPr lang="en-US" altLang="ko-KR" sz="7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Algorithm</a:t>
            </a:r>
            <a:endParaRPr lang="ko-KR" altLang="en-US" sz="7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F4829-CEA0-E57B-C448-4EFE01B6C0C8}"/>
              </a:ext>
            </a:extLst>
          </p:cNvPr>
          <p:cNvSpPr txBox="1"/>
          <p:nvPr/>
        </p:nvSpPr>
        <p:spPr>
          <a:xfrm>
            <a:off x="88900" y="1214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알고리즘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7A717E-6455-AB2D-7049-630D117E9F4A}"/>
              </a:ext>
            </a:extLst>
          </p:cNvPr>
          <p:cNvSpPr/>
          <p:nvPr/>
        </p:nvSpPr>
        <p:spPr>
          <a:xfrm>
            <a:off x="1780775" y="266700"/>
            <a:ext cx="10188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06A2D6-C3F8-4FDB-A4F3-C23880D49E4C}"/>
              </a:ext>
            </a:extLst>
          </p:cNvPr>
          <p:cNvSpPr txBox="1"/>
          <p:nvPr/>
        </p:nvSpPr>
        <p:spPr>
          <a:xfrm>
            <a:off x="88900" y="3285990"/>
            <a:ext cx="55526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BSP(Binary Space Partitioning)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활용하여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맵을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재귀적으로 분할하고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구역에 랜덤 크기의 방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(Room)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배치한 뒤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연결된 복도를 생성하여 동적인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맵을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설계했습니다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 알고리즘을 통해 매번 새로운 레이아웃을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가진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생성할 수 있어 플레이어에게 반복되지 않는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탐험 경험을 제공합니다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C64D1992-11CC-3C5A-6CF5-BA8DA640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95"/>
          <a:stretch/>
        </p:blipFill>
        <p:spPr>
          <a:xfrm>
            <a:off x="5799931" y="1636528"/>
            <a:ext cx="6392069" cy="453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B685D-8509-DA7F-0F6E-F526A56E3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75E3A4-A37E-269A-4404-A390EA9C0509}"/>
              </a:ext>
            </a:extLst>
          </p:cNvPr>
          <p:cNvSpPr txBox="1"/>
          <p:nvPr/>
        </p:nvSpPr>
        <p:spPr>
          <a:xfrm>
            <a:off x="88900" y="482366"/>
            <a:ext cx="8601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Softmax</a:t>
            </a:r>
            <a:endParaRPr lang="en-US" altLang="ko-KR" sz="7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7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Algorithm</a:t>
            </a:r>
            <a:endParaRPr lang="ko-KR" altLang="en-US" sz="7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056D-46A8-9DC0-7238-2A9048FCDBD3}"/>
              </a:ext>
            </a:extLst>
          </p:cNvPr>
          <p:cNvSpPr txBox="1"/>
          <p:nvPr/>
        </p:nvSpPr>
        <p:spPr>
          <a:xfrm>
            <a:off x="88900" y="1214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알고리즘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C4E0FE-7447-206C-2F66-F9F0819ADEB0}"/>
              </a:ext>
            </a:extLst>
          </p:cNvPr>
          <p:cNvSpPr/>
          <p:nvPr/>
        </p:nvSpPr>
        <p:spPr>
          <a:xfrm>
            <a:off x="1780775" y="266700"/>
            <a:ext cx="10188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57BE8-65E0-26DC-7384-F717B6E29A7F}"/>
              </a:ext>
            </a:extLst>
          </p:cNvPr>
          <p:cNvSpPr txBox="1"/>
          <p:nvPr/>
        </p:nvSpPr>
        <p:spPr>
          <a:xfrm>
            <a:off x="88900" y="3020827"/>
            <a:ext cx="70789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Softmax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은 다중 클래스 분류에 사용되며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입력 데이터의 값을 지수 함수로 변환하여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정규화된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확률 분포를 생성합니다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이를 활용해 실시간으로 수집된 플레이어 행동 데이터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(Parry, Dash, Run)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기반으로 각 행동 유형의 비율을 계산하고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이를 통해 플레이어의 행동 패턴을 정밀하게 분류했습니다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분류된 플레이어 타입에 따라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맵의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지형 및 몬스터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AI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변화시켜 플레이어 맞춤형 게임 경험을 제공합니다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4" name="그림 3" descr="스크린샷, 도표, 텍스트, 다채로움이(가) 표시된 사진&#10;&#10;자동 생성된 설명">
            <a:extLst>
              <a:ext uri="{FF2B5EF4-FFF2-40B4-BE49-F238E27FC236}">
                <a16:creationId xmlns:a16="http://schemas.microsoft.com/office/drawing/2014/main" id="{4080FDBD-A584-DFE1-27A0-38A1D3B14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1"/>
          <a:stretch/>
        </p:blipFill>
        <p:spPr>
          <a:xfrm>
            <a:off x="7426424" y="345252"/>
            <a:ext cx="4503421" cy="3320351"/>
          </a:xfrm>
          <a:prstGeom prst="rect">
            <a:avLst/>
          </a:prstGeom>
        </p:spPr>
      </p:pic>
      <p:pic>
        <p:nvPicPr>
          <p:cNvPr id="5" name="그림 4" descr="스크린샷, 도표, 텍스트, 다채로움이(가) 표시된 사진&#10;&#10;자동 생성된 설명">
            <a:extLst>
              <a:ext uri="{FF2B5EF4-FFF2-40B4-BE49-F238E27FC236}">
                <a16:creationId xmlns:a16="http://schemas.microsoft.com/office/drawing/2014/main" id="{01558425-100B-C93B-2B2D-1F1626973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5"/>
          <a:stretch/>
        </p:blipFill>
        <p:spPr>
          <a:xfrm>
            <a:off x="7341089" y="3665603"/>
            <a:ext cx="4674089" cy="31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4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3D00-7E9E-1E4C-08AD-7E8AD6286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74BE32-185B-2754-53BD-80C47661E419}"/>
              </a:ext>
            </a:extLst>
          </p:cNvPr>
          <p:cNvSpPr txBox="1"/>
          <p:nvPr/>
        </p:nvSpPr>
        <p:spPr>
          <a:xfrm>
            <a:off x="50800" y="457661"/>
            <a:ext cx="7078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State Pattern</a:t>
            </a:r>
            <a:endParaRPr lang="ko-KR" altLang="en-US" sz="7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5B79E-24F8-6500-EFB3-C2D5DCD202E9}"/>
              </a:ext>
            </a:extLst>
          </p:cNvPr>
          <p:cNvSpPr txBox="1"/>
          <p:nvPr/>
        </p:nvSpPr>
        <p:spPr>
          <a:xfrm>
            <a:off x="88900" y="1214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알고리즘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6051DB-EF09-9668-F47F-92312B0A4B25}"/>
              </a:ext>
            </a:extLst>
          </p:cNvPr>
          <p:cNvSpPr/>
          <p:nvPr/>
        </p:nvSpPr>
        <p:spPr>
          <a:xfrm>
            <a:off x="1780775" y="266700"/>
            <a:ext cx="10188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CDEE24-F1C4-EA69-B200-FF2358B97AC6}"/>
              </a:ext>
            </a:extLst>
          </p:cNvPr>
          <p:cNvSpPr txBox="1"/>
          <p:nvPr/>
        </p:nvSpPr>
        <p:spPr>
          <a:xfrm>
            <a:off x="113947" y="1486822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'state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'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적용하여 캐릭터의 이동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공격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점프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그리고 스킬의 발동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유지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종료 등 상황에 따라 적절히 상태를 변경하고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행동을 명확히 분리하였습니다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27451CE-1F53-F682-AEC6-CFD7AC07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122" y="1994193"/>
            <a:ext cx="4940653" cy="45613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그림 2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E1BA0989-9812-20A2-D781-A17F48817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3" y="2440699"/>
            <a:ext cx="6436007" cy="36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89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7B7EE-A433-B248-72EE-956D22411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9A84514-DB58-5865-BC25-8D1B35B43DC8}"/>
              </a:ext>
            </a:extLst>
          </p:cNvPr>
          <p:cNvSpPr txBox="1"/>
          <p:nvPr/>
        </p:nvSpPr>
        <p:spPr>
          <a:xfrm>
            <a:off x="-79745" y="416130"/>
            <a:ext cx="887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0" dirty="0">
                <a:solidFill>
                  <a:schemeClr val="accent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</a:t>
            </a:r>
            <a:r>
              <a:rPr lang="en-US" altLang="ko-KR" sz="3600" b="0" i="0" dirty="0">
                <a:solidFill>
                  <a:schemeClr val="accent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bserver Pattern </a:t>
            </a:r>
            <a:r>
              <a:rPr lang="en-US" altLang="ko-KR" sz="3600" b="1" i="0" dirty="0">
                <a:solidFill>
                  <a:schemeClr val="accent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Strategy Pattern</a:t>
            </a:r>
            <a:endParaRPr lang="ko-KR" altLang="en-US" sz="138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157AC-08D5-E319-C1B5-43907512E03D}"/>
              </a:ext>
            </a:extLst>
          </p:cNvPr>
          <p:cNvSpPr txBox="1"/>
          <p:nvPr/>
        </p:nvSpPr>
        <p:spPr>
          <a:xfrm>
            <a:off x="88900" y="1214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알고리즘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899418-8743-B0AD-A1C4-509F522F2080}"/>
              </a:ext>
            </a:extLst>
          </p:cNvPr>
          <p:cNvSpPr/>
          <p:nvPr/>
        </p:nvSpPr>
        <p:spPr>
          <a:xfrm>
            <a:off x="1780775" y="266700"/>
            <a:ext cx="10188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F7FBBF-C5D9-0CD7-5BD1-692B12B76B7C}"/>
              </a:ext>
            </a:extLst>
          </p:cNvPr>
          <p:cNvSpPr txBox="1"/>
          <p:nvPr/>
        </p:nvSpPr>
        <p:spPr>
          <a:xfrm>
            <a:off x="88900" y="987406"/>
            <a:ext cx="853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스킬은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전략 패턴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과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옵저버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패턴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활용하여 하나의 스킬 커맨드에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플레이어가 보유한 다양한 속성과 스킬을 효과적으로 관리할 수 있도록 하였습니다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관련 모듈들이 독립적으로 반응하도록 설계하여 새로운 스킬을 추가하거나 기존 스킬을 수정할 때 코드의 수정 범위를 최소화하였습니다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4" name="그림 3" descr="스크린샷, PC 게임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25DCB8D-EBD4-FD99-5EF0-E0BAF9124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9" y="2412445"/>
            <a:ext cx="5463106" cy="3086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95729-C649-05A8-91CC-C17C1FBF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09" y="5632667"/>
            <a:ext cx="11782766" cy="992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901340-A7D2-6C66-9415-2B80F9AD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457"/>
          <a:stretch/>
        </p:blipFill>
        <p:spPr>
          <a:xfrm>
            <a:off x="6096000" y="2444412"/>
            <a:ext cx="2701555" cy="1361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618C1B-91B8-A48A-9390-8BCDDBCA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44" r="50117"/>
          <a:stretch/>
        </p:blipFill>
        <p:spPr>
          <a:xfrm>
            <a:off x="8960225" y="2412445"/>
            <a:ext cx="2701554" cy="14139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A20EA9-7C30-9925-136F-4C1FC12D24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924" r="23926"/>
          <a:stretch/>
        </p:blipFill>
        <p:spPr>
          <a:xfrm>
            <a:off x="6139274" y="3956367"/>
            <a:ext cx="2658281" cy="136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2CA6E6-3D3B-E7DC-CD62-EAAAE0640E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95"/>
          <a:stretch/>
        </p:blipFill>
        <p:spPr>
          <a:xfrm>
            <a:off x="8981861" y="3974144"/>
            <a:ext cx="2658281" cy="132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361E8-2DBE-9DEB-F056-7133CBE9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7A3352-6A17-9888-5FB3-823D2956E633}"/>
              </a:ext>
            </a:extLst>
          </p:cNvPr>
          <p:cNvSpPr txBox="1"/>
          <p:nvPr/>
        </p:nvSpPr>
        <p:spPr>
          <a:xfrm>
            <a:off x="50800" y="404031"/>
            <a:ext cx="810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Template Pattern</a:t>
            </a:r>
            <a:endParaRPr lang="ko-KR" altLang="en-US" sz="7200" dirty="0">
              <a:solidFill>
                <a:schemeClr val="accent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B4430-0F34-B5EE-2CC6-8D489AFAD2EF}"/>
              </a:ext>
            </a:extLst>
          </p:cNvPr>
          <p:cNvSpPr txBox="1"/>
          <p:nvPr/>
        </p:nvSpPr>
        <p:spPr>
          <a:xfrm>
            <a:off x="88900" y="121458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알고리즘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2E48B6-86BE-8A3A-5BE9-DCA0E7EA824B}"/>
              </a:ext>
            </a:extLst>
          </p:cNvPr>
          <p:cNvSpPr/>
          <p:nvPr/>
        </p:nvSpPr>
        <p:spPr>
          <a:xfrm>
            <a:off x="1780775" y="266700"/>
            <a:ext cx="10188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89DBC9-DB48-A826-AAE6-30493351A8C7}"/>
              </a:ext>
            </a:extLst>
          </p:cNvPr>
          <p:cNvSpPr txBox="1"/>
          <p:nvPr/>
        </p:nvSpPr>
        <p:spPr>
          <a:xfrm>
            <a:off x="190146" y="1495876"/>
            <a:ext cx="107953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 패턴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통해 플레이어와 몬스터의 공통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스탯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시스템을 하나의 베이스로 통합하고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캐릭터의 고유한 데이터와 기능을 제공할 수 있도록 확장성을 확보했습니다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컴포넌트 기반 설계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이동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전투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충돌 감지 같은 기능을 </a:t>
            </a:r>
            <a:r>
              <a:rPr lang="ko-KR" altLang="en-US" sz="20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모듈화하여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Core </a:t>
            </a:r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시스템으로 관리했습니다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이를 통해 각 기능을 독립적으로 개발하고 재사용성을 높였습니다</a:t>
            </a:r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FB75F7-B773-C575-AA26-899FAB847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1" y="3159125"/>
            <a:ext cx="3419965" cy="3294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B6938F-B4F3-E548-1B40-F59F1D6D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13" y="3159124"/>
            <a:ext cx="3846443" cy="3127375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00377283-512D-680B-6042-B8F7A67756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42" b="6240"/>
          <a:stretch/>
        </p:blipFill>
        <p:spPr>
          <a:xfrm>
            <a:off x="7706523" y="2939642"/>
            <a:ext cx="4461442" cy="37338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2054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3375</TotalTime>
  <Words>538</Words>
  <Application>Microsoft Macintosh PowerPoint</Application>
  <PresentationFormat>와이드스크린</PresentationFormat>
  <Paragraphs>80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 Bold</vt:lpstr>
      <vt:lpstr>맑은 고딕</vt:lpstr>
      <vt:lpstr>나눔스퀘어 ExtraBold</vt:lpstr>
      <vt:lpstr>나눔스퀘어_ac Light</vt:lpstr>
      <vt:lpstr>NanumBarunGothicOTF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관희 이</dc:creator>
  <cp:lastModifiedBy>이관희</cp:lastModifiedBy>
  <cp:revision>81</cp:revision>
  <dcterms:created xsi:type="dcterms:W3CDTF">2024-06-08T16:33:30Z</dcterms:created>
  <dcterms:modified xsi:type="dcterms:W3CDTF">2024-11-27T23:52:48Z</dcterms:modified>
</cp:coreProperties>
</file>